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9" r:id="rId3"/>
    <p:sldId id="257" r:id="rId4"/>
    <p:sldId id="261" r:id="rId5"/>
    <p:sldId id="264" r:id="rId6"/>
    <p:sldId id="260" r:id="rId7"/>
    <p:sldId id="262" r:id="rId8"/>
    <p:sldId id="258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C157C8-94C1-5F50-63AB-015261770349}" name="Zoe A Durica" initials="ZD" userId="S::zad48@nau.edu::e862625e-2462-4c8d-90fd-496cfedc91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DF7"/>
    <a:srgbClr val="CCDAE3"/>
    <a:srgbClr val="D2DCE2"/>
    <a:srgbClr val="E6CFE3"/>
    <a:srgbClr val="FFFFFF"/>
    <a:srgbClr val="791408"/>
    <a:srgbClr val="465A74"/>
    <a:srgbClr val="465A75"/>
    <a:srgbClr val="353454"/>
    <a:srgbClr val="0C2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E9ACF-9674-E737-6512-B6225A9CF87B}" v="661" dt="2025-04-05T01:17:23.395"/>
    <p1510:client id="{C103D295-B2C9-BB7C-D178-292D08A264A7}" v="384" dt="2025-04-04T18:58:06.659"/>
    <p1510:client id="{C60E1A1F-19C3-675A-5DC4-2CB35882B08D}" v="1014" dt="2025-04-03T19:30:16.743"/>
    <p1510:client id="{FE523100-34D7-EB01-BEC6-3A9D97966974}" v="2" dt="2025-04-05T03:31:47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4CD35-0358-4816-861F-B0C0720896F1}" type="datetimeFigureOut"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B34DD-7471-41E3-8592-D9BF463A9D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7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 &amp;B show normal subduction zone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C- shallow subduction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dirty="0"/>
              <a:t>Shallow subduction effects the geologic processes in the crust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dirty="0"/>
              <a:t>Likely introduces fluids—investigating changes from the fluids and understand metamorphic conditions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Cemetery Ridge is an exposure of lower continental crust that shows evidence of unusually high metamorphic grade and fluid-driven metamorphism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The </a:t>
            </a:r>
            <a:r>
              <a:rPr lang="en-US" dirty="0" err="1"/>
              <a:t>Orocopia</a:t>
            </a:r>
            <a:r>
              <a:rPr lang="en-US" dirty="0"/>
              <a:t> Schist is interpreted to be metamorphosed oceanic trench sediments that were carried beneath the continental crust during low-angle subduction in the Late Cretaceous period. 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 dirty="0"/>
              <a:t>Metamorphism has been dated by U-Pb zircon analyses to around 73-70 Ma, with some areas being potentially older or younger to extend from 70-65 Ma (Haxel et al, 2023). 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en-US" dirty="0"/>
              <a:t>The exposure of the </a:t>
            </a:r>
            <a:r>
              <a:rPr lang="en-US" dirty="0" err="1"/>
              <a:t>Orocopia</a:t>
            </a:r>
            <a:r>
              <a:rPr lang="en-US" dirty="0"/>
              <a:t> Schist is surrounded and intruded by Miocene volcanic and intrusive rocks, which have been dated by U-Pb zircon analyses to 22-20 Ma.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Outcrop- </a:t>
            </a:r>
            <a:r>
              <a:rPr lang="en-US" dirty="0" err="1">
                <a:ea typeface="Calibri"/>
                <a:cs typeface="Calibri"/>
              </a:rPr>
              <a:t>quartzofeldspathic</a:t>
            </a:r>
            <a:r>
              <a:rPr lang="en-US" dirty="0">
                <a:ea typeface="Calibri"/>
                <a:cs typeface="Calibri"/>
              </a:rPr>
              <a:t> schist (mostly quartz and feldspars(</a:t>
            </a:r>
            <a:r>
              <a:rPr lang="en-US" dirty="0" err="1">
                <a:ea typeface="Calibri"/>
                <a:cs typeface="Calibri"/>
              </a:rPr>
              <a:t>plag</a:t>
            </a:r>
            <a:r>
              <a:rPr lang="en-US" dirty="0">
                <a:ea typeface="Calibri"/>
                <a:cs typeface="Calibri"/>
              </a:rPr>
              <a:t>) w/ garnet)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Foliation (schistosity)</a:t>
            </a:r>
          </a:p>
          <a:p>
            <a:r>
              <a:rPr lang="en-US" dirty="0">
                <a:ea typeface="Calibri"/>
                <a:cs typeface="Calibri"/>
              </a:rPr>
              <a:t>Garnets- microprobe images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Shows zoning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1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 dirty="0"/>
              <a:t>Backscattered secondary electron (BSE) images were taken on a scanning electron microscope (SEM) at Northern Arizona University for each thin section to create a montage of the entire section.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The Energy Dispersive x-ray (EDS) attachment of the SEM, mineral grains were targeted to identify monazite grains that could be analyzed.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8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Sigma error- 1Ma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Goal was to collect </a:t>
            </a:r>
            <a:r>
              <a:rPr lang="en-US" dirty="0" err="1">
                <a:ea typeface="Calibri"/>
                <a:cs typeface="Calibri"/>
              </a:rPr>
              <a:t>laramide</a:t>
            </a:r>
            <a:r>
              <a:rPr lang="en-US" dirty="0">
                <a:ea typeface="Calibri"/>
                <a:cs typeface="Calibri"/>
              </a:rPr>
              <a:t> ages- results were Miocene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6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Goals was to see changes with age but relatively consistent 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Normalization method compares data to chondrites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Samples are all enriched in REE (more LREE than HREE) compared to chondrites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Negative Eu anomaly usually relates to </a:t>
            </a:r>
            <a:r>
              <a:rPr lang="en-US" dirty="0" err="1">
                <a:ea typeface="Calibri"/>
                <a:cs typeface="Calibri"/>
              </a:rPr>
              <a:t>plag</a:t>
            </a:r>
            <a:r>
              <a:rPr lang="en-US" dirty="0">
                <a:ea typeface="Calibri"/>
                <a:cs typeface="Calibri"/>
              </a:rPr>
              <a:t> crystallizing, interpretation- fluids not breaking down </a:t>
            </a:r>
            <a:r>
              <a:rPr lang="en-US" dirty="0" err="1">
                <a:ea typeface="Calibri"/>
                <a:cs typeface="Calibri"/>
              </a:rPr>
              <a:t>plag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plag</a:t>
            </a:r>
            <a:r>
              <a:rPr lang="en-US" dirty="0">
                <a:ea typeface="Calibri"/>
                <a:cs typeface="Calibri"/>
              </a:rPr>
              <a:t> holds onto Eu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Eu is 3+/2+ element, Eu can substitute into 2+ </a:t>
            </a:r>
            <a:r>
              <a:rPr lang="en-US" dirty="0" err="1">
                <a:ea typeface="Calibri"/>
                <a:cs typeface="Calibri"/>
              </a:rPr>
              <a:t>plag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Roll-back- normal subduction to flat-slab to delamination (lower plate is stuck to upper and "falls off" and "rolls back" toward trench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Removal of plate reintroduces mantle processes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B34DD-7471-41E3-8592-D9BF463A9D99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3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76" y="762264"/>
            <a:ext cx="7102308" cy="25060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Age of Metamorphism Documented by Monazite in the </a:t>
            </a:r>
            <a:r>
              <a:rPr lang="en-US" sz="3600" err="1"/>
              <a:t>Orocopia</a:t>
            </a:r>
            <a:r>
              <a:rPr lang="en-US" sz="3600" dirty="0"/>
              <a:t> Schist at Cemetery Ridge, AZ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968" y="3618479"/>
            <a:ext cx="5273723" cy="102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/>
              <a:t>Zoe Durica</a:t>
            </a:r>
          </a:p>
          <a:p>
            <a:r>
              <a:rPr lang="en-US" sz="1800" dirty="0"/>
              <a:t>Authors: Suzanne </a:t>
            </a:r>
            <a:r>
              <a:rPr lang="en-US" sz="1800" err="1"/>
              <a:t>Affinati</a:t>
            </a:r>
            <a:r>
              <a:rPr lang="en-US" sz="1800" dirty="0"/>
              <a:t>, Thomas </a:t>
            </a:r>
            <a:r>
              <a:rPr lang="en-US" sz="1800" err="1"/>
              <a:t>Hoisch</a:t>
            </a:r>
            <a:r>
              <a:rPr lang="en-US" sz="1800" dirty="0"/>
              <a:t>, Gordon Haxel, Gabe Epstein, Carl Jacobson</a:t>
            </a:r>
            <a:br>
              <a:rPr lang="en-US" sz="1800" dirty="0"/>
            </a:br>
            <a:endParaRPr lang="en-US" sz="140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A99082C-DFB7-4A76-AEF9-CC7776D1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cactus and mountains with a sunset&#10;&#10;AI-generated content may be incorrect.">
            <a:extLst>
              <a:ext uri="{FF2B5EF4-FFF2-40B4-BE49-F238E27FC236}">
                <a16:creationId xmlns:a16="http://schemas.microsoft.com/office/drawing/2014/main" id="{21303B0B-1D8E-1309-5EFC-DF404812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118" y="1042087"/>
            <a:ext cx="1240740" cy="2215609"/>
          </a:xfrm>
          <a:prstGeom prst="rect">
            <a:avLst/>
          </a:prstGeom>
        </p:spPr>
      </p:pic>
      <p:pic>
        <p:nvPicPr>
          <p:cNvPr id="6" name="Picture 5" descr="A logo with a red and white circle&#10;&#10;AI-generated content may be incorrect.">
            <a:extLst>
              <a:ext uri="{FF2B5EF4-FFF2-40B4-BE49-F238E27FC236}">
                <a16:creationId xmlns:a16="http://schemas.microsoft.com/office/drawing/2014/main" id="{FCCC544D-3B68-CAB9-CD6F-3608C53D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278" y="1039187"/>
            <a:ext cx="2195187" cy="2066058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35CD886-02A5-44BE-B07A-B120E39D7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f a blue globe with a gold circle around it&#10;&#10;AI-generated content may be incorrect.">
            <a:extLst>
              <a:ext uri="{FF2B5EF4-FFF2-40B4-BE49-F238E27FC236}">
                <a16:creationId xmlns:a16="http://schemas.microsoft.com/office/drawing/2014/main" id="{B763D48B-1DDA-9FB3-E7E9-B688FD2F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39" y="3545062"/>
            <a:ext cx="2361106" cy="1321481"/>
          </a:xfrm>
          <a:prstGeom prst="rect">
            <a:avLst/>
          </a:prstGeom>
        </p:spPr>
      </p:pic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BF7FBAB-E814-58BA-CF8B-6C39892D8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908" y="3588826"/>
            <a:ext cx="2711380" cy="7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&#10;&#10;AI-generated content may be incorrect.">
            <a:extLst>
              <a:ext uri="{FF2B5EF4-FFF2-40B4-BE49-F238E27FC236}">
                <a16:creationId xmlns:a16="http://schemas.microsoft.com/office/drawing/2014/main" id="{3E4EB0A7-D584-9534-BC0C-7C770407F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20"/>
          <a:stretch/>
        </p:blipFill>
        <p:spPr>
          <a:xfrm>
            <a:off x="715619" y="490332"/>
            <a:ext cx="10754137" cy="5870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D00680-324B-C32D-4B67-AAFC670B5F1A}"/>
              </a:ext>
            </a:extLst>
          </p:cNvPr>
          <p:cNvSpPr/>
          <p:nvPr/>
        </p:nvSpPr>
        <p:spPr>
          <a:xfrm>
            <a:off x="3047646" y="2643572"/>
            <a:ext cx="5696422" cy="1579493"/>
          </a:xfrm>
          <a:prstGeom prst="rect">
            <a:avLst/>
          </a:prstGeom>
          <a:solidFill>
            <a:srgbClr val="E1ED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8BB22-63DB-2ED9-CF79-5339FAEE8870}"/>
              </a:ext>
            </a:extLst>
          </p:cNvPr>
          <p:cNvSpPr txBox="1"/>
          <p:nvPr/>
        </p:nvSpPr>
        <p:spPr>
          <a:xfrm>
            <a:off x="4558747" y="3041373"/>
            <a:ext cx="462500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Amasis MT Pro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686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49288-EE56-35BE-C968-F91A32DF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7" y="371061"/>
            <a:ext cx="4892280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Amasis MT Pro"/>
              </a:rPr>
              <a:t>Tectonic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5E35C-FAB0-051F-085D-E3AE1FA652F3}"/>
              </a:ext>
            </a:extLst>
          </p:cNvPr>
          <p:cNvSpPr txBox="1"/>
          <p:nvPr/>
        </p:nvSpPr>
        <p:spPr>
          <a:xfrm>
            <a:off x="106992" y="2088083"/>
            <a:ext cx="4619695" cy="43260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Amasis MT Pro"/>
              </a:rPr>
              <a:t>Goals of project: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Observe chemical changes in monazite, particularly in fluid-mobile elements (LREE and Sr) during crystallization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masis MT Pro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Analyze isotopic ages from the monazite to interpret the age of fluid-driven metamorphism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masis MT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9AB14-1791-3636-4F81-59401964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692" r="-296" b="40690"/>
          <a:stretch/>
        </p:blipFill>
        <p:spPr>
          <a:xfrm>
            <a:off x="5340117" y="371141"/>
            <a:ext cx="6734013" cy="6044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C8F08-7043-D694-95E4-2715C1F13E36}"/>
              </a:ext>
            </a:extLst>
          </p:cNvPr>
          <p:cNvSpPr txBox="1"/>
          <p:nvPr/>
        </p:nvSpPr>
        <p:spPr>
          <a:xfrm>
            <a:off x="9069033" y="6412163"/>
            <a:ext cx="4029075" cy="30319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/>
              <a:t>Chapman et al. 2019</a:t>
            </a:r>
          </a:p>
        </p:txBody>
      </p:sp>
    </p:spTree>
    <p:extLst>
      <p:ext uri="{BB962C8B-B14F-4D97-AF65-F5344CB8AC3E}">
        <p14:creationId xmlns:p14="http://schemas.microsoft.com/office/powerpoint/2010/main" val="108194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C88ED-E7C8-5366-1543-9570D8FF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65" y="384313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Amasis MT Pro"/>
              </a:rPr>
              <a:t>Sample Locations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AF97D-C023-94CB-FC80-CDF95827BF37}"/>
              </a:ext>
            </a:extLst>
          </p:cNvPr>
          <p:cNvSpPr txBox="1"/>
          <p:nvPr/>
        </p:nvSpPr>
        <p:spPr>
          <a:xfrm>
            <a:off x="282269" y="1849545"/>
            <a:ext cx="5816261" cy="39085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Cemetery Ridge- lower continental crust 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Shows evidence of unusually high metamorphic grade and fluid-driven metamorphism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Focused on </a:t>
            </a:r>
            <a:r>
              <a:rPr lang="en-US" sz="2400" err="1">
                <a:latin typeface="Amasis MT Pro"/>
              </a:rPr>
              <a:t>Orocopia</a:t>
            </a:r>
            <a:r>
              <a:rPr lang="en-US" sz="2400" dirty="0">
                <a:latin typeface="Amasis MT Pro"/>
              </a:rPr>
              <a:t> Schist</a:t>
            </a:r>
          </a:p>
          <a:p>
            <a:pPr marL="74295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Metamorphosed oceanic trench sediments</a:t>
            </a:r>
          </a:p>
          <a:p>
            <a:pPr marL="74295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Zircon ages (73-70 Ma), (Haxel et al. 2023). </a:t>
            </a:r>
          </a:p>
          <a:p>
            <a:pPr marL="74295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masis MT Pro"/>
              </a:rPr>
              <a:t>Miocene granite zircon ages (22-20 Ma), (Jacobson et al. 2017)</a:t>
            </a:r>
          </a:p>
        </p:txBody>
      </p:sp>
      <p:pic>
        <p:nvPicPr>
          <p:cNvPr id="3" name="Picture 2" descr="A map of a cemetery ridge&#10;&#10;AI-generated content may be incorrect.">
            <a:extLst>
              <a:ext uri="{FF2B5EF4-FFF2-40B4-BE49-F238E27FC236}">
                <a16:creationId xmlns:a16="http://schemas.microsoft.com/office/drawing/2014/main" id="{CB540176-8469-ECB9-D528-9C6DA40E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948" y="74801"/>
            <a:ext cx="5121583" cy="67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8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1B122-DEB8-E4B7-042C-328B310CDA83}"/>
              </a:ext>
            </a:extLst>
          </p:cNvPr>
          <p:cNvSpPr/>
          <p:nvPr/>
        </p:nvSpPr>
        <p:spPr>
          <a:xfrm>
            <a:off x="80342" y="318051"/>
            <a:ext cx="5075582" cy="993913"/>
          </a:xfrm>
          <a:prstGeom prst="rect">
            <a:avLst/>
          </a:prstGeom>
          <a:solidFill>
            <a:srgbClr val="CCDA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09BBF-3144-EA14-5056-52A63470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8" y="148814"/>
            <a:ext cx="488768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"/>
                <a:ea typeface="Calibri"/>
                <a:cs typeface="Calibri"/>
              </a:rPr>
              <a:t>Sample Descriptions</a:t>
            </a:r>
          </a:p>
        </p:txBody>
      </p:sp>
      <p:pic>
        <p:nvPicPr>
          <p:cNvPr id="4" name="Content Placeholder 3" descr="A rock formation with a sign on it&#10;&#10;AI-generated content may be incorrect.">
            <a:extLst>
              <a:ext uri="{FF2B5EF4-FFF2-40B4-BE49-F238E27FC236}">
                <a16:creationId xmlns:a16="http://schemas.microsoft.com/office/drawing/2014/main" id="{169FDC01-DD39-C715-3579-9C84A37BF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5442" y="1070110"/>
            <a:ext cx="6106885" cy="4778828"/>
          </a:xfrm>
          <a:ln w="6350">
            <a:solidFill>
              <a:schemeClr val="tx1"/>
            </a:solidFill>
          </a:ln>
        </p:spPr>
      </p:pic>
      <p:pic>
        <p:nvPicPr>
          <p:cNvPr id="5" name="Picture 4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C045CC64-00DD-5020-055E-1E7317634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162" r="152"/>
          <a:stretch/>
        </p:blipFill>
        <p:spPr>
          <a:xfrm>
            <a:off x="175638" y="3744565"/>
            <a:ext cx="5559946" cy="19417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1E6C82BC-CFBC-334A-D1D2-771953FD0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6" r="152" b="76703"/>
          <a:stretch/>
        </p:blipFill>
        <p:spPr>
          <a:xfrm>
            <a:off x="175636" y="1817209"/>
            <a:ext cx="5559947" cy="16430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403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5B085E-AB06-369E-2360-AD796989C5A6}"/>
              </a:ext>
            </a:extLst>
          </p:cNvPr>
          <p:cNvSpPr/>
          <p:nvPr/>
        </p:nvSpPr>
        <p:spPr>
          <a:xfrm>
            <a:off x="6831496" y="5088833"/>
            <a:ext cx="5075582" cy="993913"/>
          </a:xfrm>
          <a:prstGeom prst="rect">
            <a:avLst/>
          </a:prstGeom>
          <a:solidFill>
            <a:srgbClr val="CCDA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30C1B9-CC90-DCAE-8F0D-856AF234E439}"/>
              </a:ext>
            </a:extLst>
          </p:cNvPr>
          <p:cNvSpPr/>
          <p:nvPr/>
        </p:nvSpPr>
        <p:spPr>
          <a:xfrm>
            <a:off x="245166" y="695738"/>
            <a:ext cx="5075582" cy="993913"/>
          </a:xfrm>
          <a:prstGeom prst="rect">
            <a:avLst/>
          </a:prstGeom>
          <a:solidFill>
            <a:srgbClr val="CCDA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B746042-821E-A211-BF6F-5264063D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33" y="143525"/>
            <a:ext cx="6783162" cy="4468586"/>
          </a:xfrm>
          <a:prstGeom prst="rect">
            <a:avLst/>
          </a:prstGeom>
        </p:spPr>
      </p:pic>
      <p:pic>
        <p:nvPicPr>
          <p:cNvPr id="6" name="Picture 5" descr="A close up of a stone&#10;&#10;AI-generated content may be incorrect.">
            <a:extLst>
              <a:ext uri="{FF2B5EF4-FFF2-40B4-BE49-F238E27FC236}">
                <a16:creationId xmlns:a16="http://schemas.microsoft.com/office/drawing/2014/main" id="{E458D441-7F0D-36B4-74F5-9F362E2D8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4" y="2278930"/>
            <a:ext cx="6791326" cy="45842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660521-6082-72D1-FAB1-B1294E40B2F5}"/>
              </a:ext>
            </a:extLst>
          </p:cNvPr>
          <p:cNvSpPr txBox="1">
            <a:spLocks/>
          </p:cNvSpPr>
          <p:nvPr/>
        </p:nvSpPr>
        <p:spPr>
          <a:xfrm>
            <a:off x="338196" y="529814"/>
            <a:ext cx="488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masis MT Pro"/>
                <a:ea typeface="Calibri"/>
                <a:cs typeface="Calibri"/>
              </a:rPr>
              <a:t>Sample Descriptions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06CFD-415C-D72B-28A6-8F83E6ACF16B}"/>
              </a:ext>
            </a:extLst>
          </p:cNvPr>
          <p:cNvSpPr txBox="1"/>
          <p:nvPr/>
        </p:nvSpPr>
        <p:spPr>
          <a:xfrm>
            <a:off x="7224683" y="5154385"/>
            <a:ext cx="21425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masis MT Pro"/>
              </a:rPr>
              <a:t>Photomicrographs:</a:t>
            </a:r>
          </a:p>
          <a:p>
            <a:r>
              <a:rPr lang="en-US" dirty="0">
                <a:latin typeface="Amasis MT Pro"/>
              </a:rPr>
              <a:t>Right: XPL 4x</a:t>
            </a:r>
          </a:p>
          <a:p>
            <a:r>
              <a:rPr lang="en-US" dirty="0">
                <a:latin typeface="Amasis MT Pro"/>
              </a:rPr>
              <a:t>Left: PPL 4x</a:t>
            </a:r>
          </a:p>
        </p:txBody>
      </p:sp>
    </p:spTree>
    <p:extLst>
      <p:ext uri="{BB962C8B-B14F-4D97-AF65-F5344CB8AC3E}">
        <p14:creationId xmlns:p14="http://schemas.microsoft.com/office/powerpoint/2010/main" val="376380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8AC85F-819F-CF2B-535F-B675FD41AC58}"/>
              </a:ext>
            </a:extLst>
          </p:cNvPr>
          <p:cNvSpPr/>
          <p:nvPr/>
        </p:nvSpPr>
        <p:spPr>
          <a:xfrm>
            <a:off x="177131" y="110631"/>
            <a:ext cx="5075582" cy="993913"/>
          </a:xfrm>
          <a:prstGeom prst="rect">
            <a:avLst/>
          </a:prstGeom>
          <a:solidFill>
            <a:srgbClr val="CCDA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FA1FD-0B48-83D2-7B1E-67039A05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6" y="-54342"/>
            <a:ext cx="235712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"/>
                <a:ea typeface="Calibri"/>
                <a:cs typeface="Calibri"/>
              </a:rPr>
              <a:t>Methods</a:t>
            </a:r>
          </a:p>
        </p:txBody>
      </p:sp>
      <p:pic>
        <p:nvPicPr>
          <p:cNvPr id="4" name="Content Placeholder 3" descr="Diagram of a diagram of a split stream&#10;&#10;AI-generated content may be incorrect.">
            <a:extLst>
              <a:ext uri="{FF2B5EF4-FFF2-40B4-BE49-F238E27FC236}">
                <a16:creationId xmlns:a16="http://schemas.microsoft.com/office/drawing/2014/main" id="{CB78C25B-2FB1-6767-11EA-FBE617C7F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9515" y="4077239"/>
            <a:ext cx="6897730" cy="2358625"/>
          </a:xfr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BC438-5F0B-37A1-8E3C-DA273F146487}"/>
              </a:ext>
            </a:extLst>
          </p:cNvPr>
          <p:cNvSpPr txBox="1"/>
          <p:nvPr/>
        </p:nvSpPr>
        <p:spPr>
          <a:xfrm>
            <a:off x="158671" y="1191038"/>
            <a:ext cx="592372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>
                <a:latin typeface="Amasis MT Pro"/>
                <a:ea typeface="Calibri"/>
                <a:cs typeface="Arial"/>
              </a:rPr>
              <a:t> Backscattered secondary electron (BSE) images on a scanning electron microscope (SEM) at Northern Arizona University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Amasis MT Pro"/>
                <a:ea typeface="Calibri"/>
                <a:cs typeface="Arial"/>
              </a:rPr>
              <a:t> The Energy Dispersive x-ray (EDS) attachment of the SEM</a:t>
            </a:r>
            <a:br>
              <a:rPr lang="en-US" sz="2000" dirty="0">
                <a:latin typeface="Aptos"/>
              </a:rPr>
            </a:br>
            <a:endParaRPr lang="en-US" sz="2000"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29B0A-1E39-8270-E1B0-D6AB7FF7E6D0}"/>
              </a:ext>
            </a:extLst>
          </p:cNvPr>
          <p:cNvSpPr txBox="1"/>
          <p:nvPr/>
        </p:nvSpPr>
        <p:spPr>
          <a:xfrm>
            <a:off x="174171" y="4077409"/>
            <a:ext cx="503582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000" dirty="0">
                <a:latin typeface="Amasis MT Pro"/>
                <a:ea typeface="Calibri"/>
                <a:cs typeface="Arial"/>
              </a:rPr>
              <a:t>The monazite grains were analyzed using a laser ablation split-stream (LASS) system at the University of California Santa Barbara. (8micron spots)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latin typeface="Amasis MT Pro"/>
                <a:ea typeface="Calibri"/>
                <a:cs typeface="Arial"/>
              </a:rPr>
              <a:t>ICP-MS multi-collector collects isotope analysis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latin typeface="Amasis MT Pro"/>
                <a:ea typeface="Calibri"/>
                <a:cs typeface="Arial"/>
              </a:rPr>
              <a:t>Quadrupole mass spectrometer collects trace elements data.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D072B-0E8F-2202-A202-1528B9B42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327" y="43536"/>
            <a:ext cx="6056243" cy="3657613"/>
          </a:xfrm>
          <a:prstGeom prst="rect">
            <a:avLst/>
          </a:prstGeom>
          <a:ln w="6350">
            <a:noFill/>
          </a:ln>
        </p:spPr>
      </p:pic>
      <p:pic>
        <p:nvPicPr>
          <p:cNvPr id="8" name="Picture 7" descr="A grey and white image of a rock&#10;&#10;AI-generated content may be incorrect.">
            <a:extLst>
              <a:ext uri="{FF2B5EF4-FFF2-40B4-BE49-F238E27FC236}">
                <a16:creationId xmlns:a16="http://schemas.microsoft.com/office/drawing/2014/main" id="{E6CE4723-30B0-9CE9-96D4-5856AAC1F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687" y="2475763"/>
            <a:ext cx="2923022" cy="16408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560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D4A18-397E-A25E-E7BE-986DE5269CCC}"/>
              </a:ext>
            </a:extLst>
          </p:cNvPr>
          <p:cNvSpPr txBox="1"/>
          <p:nvPr/>
        </p:nvSpPr>
        <p:spPr>
          <a:xfrm>
            <a:off x="-571687" y="2323936"/>
            <a:ext cx="3616913" cy="13506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Amasis MT Pro"/>
                <a:ea typeface="+mj-ea"/>
                <a:cs typeface="+mj-cs"/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BB130-4542-F66C-DEDA-A7B2419D610A}"/>
              </a:ext>
            </a:extLst>
          </p:cNvPr>
          <p:cNvSpPr txBox="1"/>
          <p:nvPr/>
        </p:nvSpPr>
        <p:spPr>
          <a:xfrm>
            <a:off x="4832792" y="6287983"/>
            <a:ext cx="4881250" cy="11368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kern="1200" dirty="0">
                <a:latin typeface="Amasis MT Pro"/>
              </a:rPr>
              <a:t>Analysis from 4 different samples, 17 spots</a:t>
            </a:r>
          </a:p>
        </p:txBody>
      </p:sp>
      <p:pic>
        <p:nvPicPr>
          <p:cNvPr id="2" name="Picture 1" descr="A graph of age and age&#10;&#10;AI-generated content may be incorrect.">
            <a:extLst>
              <a:ext uri="{FF2B5EF4-FFF2-40B4-BE49-F238E27FC236}">
                <a16:creationId xmlns:a16="http://schemas.microsoft.com/office/drawing/2014/main" id="{3210CB71-2788-00E8-B772-024608CB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326" y="682531"/>
            <a:ext cx="9478891" cy="54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25E03-C514-3873-A60A-BA0A7FC2516E}"/>
              </a:ext>
            </a:extLst>
          </p:cNvPr>
          <p:cNvSpPr txBox="1"/>
          <p:nvPr/>
        </p:nvSpPr>
        <p:spPr>
          <a:xfrm>
            <a:off x="195616" y="3078567"/>
            <a:ext cx="1780537" cy="8741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Amasis MT Pro"/>
              </a:rPr>
              <a:t>Results</a:t>
            </a:r>
          </a:p>
        </p:txBody>
      </p:sp>
      <p:pic>
        <p:nvPicPr>
          <p:cNvPr id="4" name="Picture 3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D864D6BA-2D51-082E-C172-CE6407649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" t="556" b="949"/>
          <a:stretch/>
        </p:blipFill>
        <p:spPr>
          <a:xfrm>
            <a:off x="2152529" y="419356"/>
            <a:ext cx="9883497" cy="59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8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65869-3E1C-7982-BA46-5EC1759F2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07" y="201386"/>
            <a:ext cx="3739341" cy="13308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69C49-3283-F6F2-3E9C-48D096E7E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64" y="1520548"/>
            <a:ext cx="4583607" cy="48746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Amasis MT Pro"/>
              </a:rPr>
              <a:t>Monazite crystallized in </a:t>
            </a:r>
            <a:r>
              <a:rPr lang="en-US" sz="2000" err="1">
                <a:latin typeface="Amasis MT Pro"/>
              </a:rPr>
              <a:t>Orocopia</a:t>
            </a:r>
            <a:r>
              <a:rPr lang="en-US" sz="2000" dirty="0">
                <a:latin typeface="Amasis MT Pro"/>
              </a:rPr>
              <a:t> Schist in the Miocene.</a:t>
            </a:r>
          </a:p>
          <a:p>
            <a:r>
              <a:rPr lang="en-US" sz="2000" dirty="0">
                <a:latin typeface="Amasis MT Pro"/>
              </a:rPr>
              <a:t>REE plots suggests the metasomatic event that crystallized monazite came from source where plagioclase had already crystallized</a:t>
            </a:r>
          </a:p>
          <a:p>
            <a:r>
              <a:rPr lang="en-US" sz="2000" dirty="0">
                <a:latin typeface="Amasis MT Pro"/>
              </a:rPr>
              <a:t>Ages of monazite are the same as the ages of the granites, which suggests a connection</a:t>
            </a:r>
          </a:p>
          <a:p>
            <a:pPr marL="0" indent="0">
              <a:buNone/>
            </a:pPr>
            <a:endParaRPr lang="en-US" sz="2000" dirty="0">
              <a:latin typeface="Amasis MT Pro"/>
            </a:endParaRPr>
          </a:p>
          <a:p>
            <a:pPr marL="0" indent="0">
              <a:buNone/>
            </a:pPr>
            <a:r>
              <a:rPr lang="en-US" sz="2000" dirty="0">
                <a:latin typeface="Amasis MT Pro"/>
              </a:rPr>
              <a:t>Tectonic context:</a:t>
            </a:r>
            <a:endParaRPr lang="en-US" sz="2000"/>
          </a:p>
          <a:p>
            <a:pPr marL="0" indent="0">
              <a:buNone/>
            </a:pPr>
            <a:r>
              <a:rPr lang="en-US" sz="2000" dirty="0">
                <a:latin typeface="Amasis MT Pro"/>
              </a:rPr>
              <a:t>Not related to onset of Laramide subduction but may be related to increased volcanism associated with slab roll-back around 20 Ma (E)</a:t>
            </a:r>
          </a:p>
          <a:p>
            <a:pPr marL="0" indent="0">
              <a:buNone/>
            </a:pPr>
            <a:endParaRPr lang="en-US" sz="1400">
              <a:latin typeface="Amasis MT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29BF6E-F9D1-EBEF-DD1A-812A465F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62" r="1408" b="-276"/>
          <a:stretch/>
        </p:blipFill>
        <p:spPr>
          <a:xfrm>
            <a:off x="5309387" y="202091"/>
            <a:ext cx="6740247" cy="6293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43F02-BDFA-F10B-FBFF-0A2E589F8D8C}"/>
              </a:ext>
            </a:extLst>
          </p:cNvPr>
          <p:cNvSpPr txBox="1"/>
          <p:nvPr/>
        </p:nvSpPr>
        <p:spPr>
          <a:xfrm>
            <a:off x="8778807" y="6500684"/>
            <a:ext cx="4737650" cy="360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/>
              <a:t>Chapman et al. 2019</a:t>
            </a:r>
          </a:p>
        </p:txBody>
      </p:sp>
    </p:spTree>
    <p:extLst>
      <p:ext uri="{BB962C8B-B14F-4D97-AF65-F5344CB8AC3E}">
        <p14:creationId xmlns:p14="http://schemas.microsoft.com/office/powerpoint/2010/main" val="349464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3789103A-70C3-4311-BAE1-71AB174862E6}"/>
</file>

<file path=customXml/itemProps2.xml><?xml version="1.0" encoding="utf-8"?>
<ds:datastoreItem xmlns:ds="http://schemas.openxmlformats.org/officeDocument/2006/customXml" ds:itemID="{E8C7BF5F-30AA-40E2-9B49-50F40CB75CD7}"/>
</file>

<file path=customXml/itemProps3.xml><?xml version="1.0" encoding="utf-8"?>
<ds:datastoreItem xmlns:ds="http://schemas.openxmlformats.org/officeDocument/2006/customXml" ds:itemID="{9C3194BF-4610-4B6C-B63F-84B2A5B25F3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Age of Metamorphism Documented by Monazite in the Orocopia Schist at Cemetery Ridge, AZ</vt:lpstr>
      <vt:lpstr>Tectonic Context</vt:lpstr>
      <vt:lpstr>Sample Locations</vt:lpstr>
      <vt:lpstr>Sample Descriptions</vt:lpstr>
      <vt:lpstr>PowerPoint Presentation</vt:lpstr>
      <vt:lpstr>Methods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901</cp:revision>
  <dcterms:created xsi:type="dcterms:W3CDTF">2025-03-19T18:55:48Z</dcterms:created>
  <dcterms:modified xsi:type="dcterms:W3CDTF">2025-04-05T03:35:26Z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